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autoCompressPictures="0">
  <p:sldMasterIdLst>
    <p:sldMasterId id="2147483684" r:id="rId4"/>
  </p:sldMasterIdLst>
  <p:notesMasterIdLst>
    <p:notesMasterId r:id="rId17"/>
  </p:notesMasterIdLst>
  <p:handoutMasterIdLst>
    <p:handoutMasterId r:id="rId18"/>
  </p:handoutMasterIdLst>
  <p:sldIdLst>
    <p:sldId id="256" r:id="rId5"/>
    <p:sldId id="262" r:id="rId6"/>
    <p:sldId id="263" r:id="rId7"/>
    <p:sldId id="265" r:id="rId8"/>
    <p:sldId id="271" r:id="rId9"/>
    <p:sldId id="272" r:id="rId10"/>
    <p:sldId id="264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8" autoAdjust="0"/>
  </p:normalViewPr>
  <p:slideViewPr>
    <p:cSldViewPr snapToGrid="0">
      <p:cViewPr>
        <p:scale>
          <a:sx n="77" d="100"/>
          <a:sy n="77" d="100"/>
        </p:scale>
        <p:origin x="492" y="40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1A9778A4-5989-4B73-B806-3D313DF86F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EA4154-7C38-4947-B5AD-02E491995E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CF449-96F2-4140-9ACD-00D2DB603D3A}" type="datetimeFigureOut">
              <a:rPr lang="de-DE" smtClean="0"/>
              <a:t>13.12.2021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CE34BB0-A96D-4A76-9F13-8E5E0F1767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CE0EC8-3BAE-4AE4-AB08-BAFB99590B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49A195-F19A-4BDD-A61C-6C0960F12D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76828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A953E0-B6BA-4FDC-A9D7-5E3E2548A0EF}" type="datetimeFigureOut">
              <a:rPr lang="de-DE" noProof="0" smtClean="0"/>
              <a:t>13.12.2021</a:t>
            </a:fld>
            <a:endParaRPr lang="de-DE" noProof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Textmasterformate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059D1-1E64-4095-816B-E25F58AA521B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7056426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9060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58F64865-60DC-47D0-9441-E8F3D1CE394E}" type="datetime1">
              <a:rPr lang="de-DE" noProof="0" smtClean="0"/>
              <a:t>13.12.2021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23360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0DE5409-0537-4391-ADE1-ADE5EA24C116}" type="datetime1">
              <a:rPr lang="de-DE" noProof="0" smtClean="0"/>
              <a:t>13.12.2021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70501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DC0A0FC-7A58-4C03-A56B-3ECEAA14BFD5}" type="datetime1">
              <a:rPr lang="de-DE" noProof="0" smtClean="0"/>
              <a:t>13.12.2021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343150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63C5619-D24D-48B9-86CB-366B1BE54F57}" type="datetime1">
              <a:rPr lang="de-DE" noProof="0" smtClean="0"/>
              <a:t>13.12.2021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254323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6B483E76-D12E-4A6B-94DD-CE66C4C926D8}" type="datetime1">
              <a:rPr lang="de-DE" noProof="0" smtClean="0"/>
              <a:t>13.12.2021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090136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981CCE7-E2DB-43BD-8FDE-5511D87A4B67}" type="datetime1">
              <a:rPr lang="de-DE" noProof="0" smtClean="0"/>
              <a:t>13.12.2021</a:t>
            </a:fld>
            <a:endParaRPr lang="de-DE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673587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AB01350-E6D6-4CC3-93BA-9133E12FE18C}" type="datetime1">
              <a:rPr lang="de-DE" noProof="0" smtClean="0"/>
              <a:t>13.12.2021</a:t>
            </a:fld>
            <a:endParaRPr lang="de-DE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02760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19FEA4E-E724-4AD6-9ED6-470C4F5E6305}" type="datetime1">
              <a:rPr lang="de-DE" noProof="0" smtClean="0"/>
              <a:t>13.12.2021</a:t>
            </a:fld>
            <a:endParaRPr lang="de-DE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366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F6FCC2E-3450-45E0-AE23-5F5009ACFC7A}" type="datetime1">
              <a:rPr lang="de-DE" noProof="0" smtClean="0"/>
              <a:t>13.12.2021</a:t>
            </a:fld>
            <a:endParaRPr lang="de-DE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41152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2A7BA3C-9190-4A88-A1E8-A03DE4B5F477}" type="datetime1">
              <a:rPr lang="de-DE" noProof="0" smtClean="0"/>
              <a:t>13.12.2021</a:t>
            </a:fld>
            <a:endParaRPr lang="de-DE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741223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89D82F5-88A1-45DB-8417-F98A2BAF0705}" type="datetime1">
              <a:rPr lang="de-DE" noProof="0" smtClean="0"/>
              <a:t>13.12.2021</a:t>
            </a:fld>
            <a:endParaRPr lang="de-DE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404069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51B043FE-45DD-4A1B-8021-540B1C37D4A7}" type="datetime1">
              <a:rPr lang="de-DE" noProof="0" smtClean="0"/>
              <a:t>13.12.2021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52934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file:///C:\Users\wurbs\Documents\Uni\5%20Semester\Produktion\3D-Druck\Informationen\Bilder\print%20in%20place\3d%20fe&#195;&#182;ge.htm" TargetMode="External"/><Relationship Id="rId13" Type="http://schemas.openxmlformats.org/officeDocument/2006/relationships/hyperlink" Target="https://netzkonstrukteur.de/fertigungstechnik/3d-druck/" TargetMode="External"/><Relationship Id="rId3" Type="http://schemas.openxmlformats.org/officeDocument/2006/relationships/hyperlink" Target="https://www.innovations-report.de/sonderthemen/technologieangebote/einkristall-giessen-einkristall-gusstechnik-grosse-211416/" TargetMode="External"/><Relationship Id="rId7" Type="http://schemas.openxmlformats.org/officeDocument/2006/relationships/hyperlink" Target="file:///C:\Users\wurbs\Documents\Uni\5%20Semester\Produktion\3D-Druck\Informationen\Bilder\print%20in%20place\3d%20reifen.htm" TargetMode="External"/><Relationship Id="rId12" Type="http://schemas.openxmlformats.org/officeDocument/2006/relationships/hyperlink" Target="https://www.sueddeutsche.de/kolumne/3d-druck-neubau-1.5222571" TargetMode="External"/><Relationship Id="rId17" Type="http://schemas.openxmlformats.org/officeDocument/2006/relationships/hyperlink" Target="https://www.westfalenspiegel.de/ein-gedrucktes-haus/" TargetMode="External"/><Relationship Id="rId2" Type="http://schemas.openxmlformats.org/officeDocument/2006/relationships/hyperlink" Target="https://www.industrial-production.de/additive-fertigung/turbinenschaufel-aus-dem-3d-drucker-erfolgereich-getestet.htm" TargetMode="External"/><Relationship Id="rId16" Type="http://schemas.openxmlformats.org/officeDocument/2006/relationships/hyperlink" Target="https://www.businessinsider.de/panorama/erste-3d-gedruckte-bruecke-in-amsterdam-eroeffnet-2021-7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cbway.com/rapid-prototyping/3d-printing/?campaignid=12618070251&amp;adgroupid=123589467481&amp;feeditemid=&amp;targetid=kwd-11001689056&amp;loc_physical_ms=9043659&amp;matchtype=b&amp;network=g&amp;device=c&amp;devicemodel=&amp;creative=509431459596&amp;keyword=custom%203d%20printing&amp;placement=&amp;target=&amp;adposition=&amp;gclid=Cj0KCQjwrJOMBhCZARIsAGEd4VHvDogPmK0Z7m7b_W457KZR5arQlbhcq7RQD1v-Sha3tqH96a-qMGcaAu-NEALw_wcB" TargetMode="External"/><Relationship Id="rId11" Type="http://schemas.openxmlformats.org/officeDocument/2006/relationships/hyperlink" Target="https://www.ingenieur.de/technik/fachbereiche/3d-druck/stahlbruecke-in-amsterdam-robotern-ort-ausgedruckt/" TargetMode="External"/><Relationship Id="rId5" Type="http://schemas.openxmlformats.org/officeDocument/2006/relationships/hyperlink" Target="https://www.zukunftsinstitut.de/artikel/technologie/3d-druck-die-stille-revolution/" TargetMode="External"/><Relationship Id="rId15" Type="http://schemas.openxmlformats.org/officeDocument/2006/relationships/hyperlink" Target="https://www.iph-hannover.de/de/dienstleistungen/fertigungsverfahren/additive-fertigung/" TargetMode="External"/><Relationship Id="rId10" Type="http://schemas.openxmlformats.org/officeDocument/2006/relationships/hyperlink" Target="https://ipl-mag.de/ipl-magazin-rubriken/scm-daten/536-potenziale-und-trends-im-3d-druck,%20zuletzt%20gepr%C3%BCft%20am%2010.04.2017" TargetMode="External"/><Relationship Id="rId4" Type="http://schemas.openxmlformats.org/officeDocument/2006/relationships/hyperlink" Target="https://www.ww.tf.fau.de/2018/08/01/vom-metallpulver-zum-flugzeugtriebwerk/" TargetMode="External"/><Relationship Id="rId9" Type="http://schemas.openxmlformats.org/officeDocument/2006/relationships/hyperlink" Target="https://www.ioew.de/fileadmin/_migrated/tx_ukioewdb/IOEW_SR_206_Dezentrale_Produktion_3D-Druck_und_Nachhaltigkeit.pdf" TargetMode="External"/><Relationship Id="rId14" Type="http://schemas.openxmlformats.org/officeDocument/2006/relationships/hyperlink" Target="https://www.3d-grenzenlos.de/magazin/thema/bioprintin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3.wdp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2.glb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microsoft.com/office/2017/06/relationships/model3d" Target="../media/model3d1.glb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Digitale Verbindungen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algn="ctr" rtl="0"/>
            <a:r>
              <a:rPr lang="de-DE" sz="5000" dirty="0">
                <a:solidFill>
                  <a:schemeClr val="bg1"/>
                </a:solidFill>
              </a:rPr>
              <a:t>3D-Druck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Autofit/>
          </a:bodyPr>
          <a:lstStyle/>
          <a:p>
            <a:pPr algn="ctr" rtl="0"/>
            <a:r>
              <a:rPr lang="de-DE" sz="2800" dirty="0">
                <a:solidFill>
                  <a:srgbClr val="7CEBFF"/>
                </a:solidFill>
              </a:rPr>
              <a:t>In der Komplexen Anwendung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E46141-7E9E-414F-925A-E498E796F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 und Nachteile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C60CC9-BC5B-49CB-B063-35993C40E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07458" y="1944805"/>
            <a:ext cx="5545537" cy="4606119"/>
          </a:xfrm>
          <a:prstGeom prst="rect">
            <a:avLst/>
          </a:prstGeom>
        </p:spPr>
      </p:pic>
      <p:pic>
        <p:nvPicPr>
          <p:cNvPr id="9" name="Grafik 8" descr="Ein Bild, das Platz enthält.&#10;&#10;Automatisch generierte Beschreibung">
            <a:extLst>
              <a:ext uri="{FF2B5EF4-FFF2-40B4-BE49-F238E27FC236}">
                <a16:creationId xmlns:a16="http://schemas.microsoft.com/office/drawing/2014/main" id="{000EF893-A064-4F4E-919B-EB25DF4ED1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9005" y="1944804"/>
            <a:ext cx="5545538" cy="4606119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00B75B93-2510-4ED5-BCE5-EC448B9953A7}"/>
              </a:ext>
            </a:extLst>
          </p:cNvPr>
          <p:cNvSpPr txBox="1"/>
          <p:nvPr/>
        </p:nvSpPr>
        <p:spPr>
          <a:xfrm>
            <a:off x="581192" y="2133600"/>
            <a:ext cx="505017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de-DE" dirty="0"/>
              <a:t>Verkürzte Entwicklungszeit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de-DE" dirty="0"/>
              <a:t>Minimierung v. Materialkosten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de-DE" dirty="0"/>
              <a:t>Komplexe &amp; individuelle Bauteile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de-DE" dirty="0"/>
              <a:t>Ersparnis des CO2-Ausstoßes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de-DE" dirty="0"/>
              <a:t>Gewichtsminimierung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de-DE" dirty="0"/>
              <a:t>Reduzierter Abfall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A0AE1D2-020F-4450-B680-D6CF609BD300}"/>
              </a:ext>
            </a:extLst>
          </p:cNvPr>
          <p:cNvSpPr txBox="1"/>
          <p:nvPr/>
        </p:nvSpPr>
        <p:spPr>
          <a:xfrm>
            <a:off x="6379029" y="2079171"/>
            <a:ext cx="51707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de-DE" dirty="0"/>
              <a:t>Fälschungen (Produktpiraten)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de-DE" dirty="0"/>
              <a:t>Förderung d. Herstellung v. Kunststoffprodukten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de-DE" dirty="0"/>
              <a:t>Konfliktpotenzial beim Urheberrecht/Patentrecht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de-DE" dirty="0"/>
              <a:t>Hohes </a:t>
            </a:r>
            <a:r>
              <a:rPr lang="de-DE" dirty="0" err="1"/>
              <a:t>Know-How</a:t>
            </a:r>
            <a:r>
              <a:rPr lang="de-DE" dirty="0"/>
              <a:t>-Wissen benötigt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de-DE" dirty="0"/>
              <a:t>Transport/Lagerung d. Pulver u. Kunststoffe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0E287A-9B57-4157-9599-15E37CE75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de-DE" noProof="0" dirty="0">
                <a:solidFill>
                  <a:schemeClr val="tx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33434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50000"/>
                <a:lumOff val="50000"/>
              </a:schemeClr>
            </a:gs>
            <a:gs pos="74000">
              <a:schemeClr val="accent1">
                <a:lumMod val="40000"/>
                <a:lumOff val="60000"/>
              </a:schemeClr>
            </a:gs>
            <a:gs pos="83000">
              <a:schemeClr val="accent1">
                <a:lumMod val="60000"/>
                <a:lumOff val="40000"/>
              </a:schemeClr>
            </a:gs>
            <a:gs pos="100000">
              <a:schemeClr val="accent3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8AA26-8047-42D3-8BDB-71CB512FF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Retrospective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77B094-A33B-41CB-B841-09BD6CEB1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1968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de-DE" sz="2000" dirty="0"/>
              <a:t>Was bisher Geschah…</a:t>
            </a:r>
          </a:p>
          <a:p>
            <a:r>
              <a:rPr lang="de-DE" sz="2000" dirty="0"/>
              <a:t>Grundlagen</a:t>
            </a:r>
          </a:p>
          <a:p>
            <a:r>
              <a:rPr lang="de-DE" sz="2000" dirty="0"/>
              <a:t>Meist nur in klein Serie lukrativ </a:t>
            </a:r>
          </a:p>
          <a:p>
            <a:r>
              <a:rPr lang="de-DE" sz="2000" dirty="0"/>
              <a:t>Vorteile in der Geometrie</a:t>
            </a:r>
          </a:p>
          <a:p>
            <a:r>
              <a:rPr lang="de-DE" sz="2000" dirty="0"/>
              <a:t>Print in </a:t>
            </a:r>
            <a:r>
              <a:rPr lang="de-DE" sz="2000" dirty="0" err="1"/>
              <a:t>place</a:t>
            </a:r>
            <a:r>
              <a:rPr lang="de-DE" sz="2000" dirty="0"/>
              <a:t> ist nicht ausgereift </a:t>
            </a:r>
          </a:p>
          <a:p>
            <a:r>
              <a:rPr lang="de-DE" sz="2000" dirty="0" err="1"/>
              <a:t>Prototyping</a:t>
            </a:r>
            <a:r>
              <a:rPr lang="de-DE" sz="2000" dirty="0"/>
              <a:t> ist cool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A961F5-46DD-4561-87B1-FDF3A5871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de-DE" noProof="0" dirty="0">
                <a:solidFill>
                  <a:schemeClr val="tx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58080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50000"/>
                <a:lumOff val="50000"/>
              </a:schemeClr>
            </a:gs>
            <a:gs pos="74000">
              <a:schemeClr val="accent1">
                <a:lumMod val="40000"/>
                <a:lumOff val="60000"/>
              </a:schemeClr>
            </a:gs>
            <a:gs pos="83000">
              <a:schemeClr val="accent1">
                <a:lumMod val="60000"/>
                <a:lumOff val="40000"/>
              </a:schemeClr>
            </a:gs>
            <a:gs pos="100000">
              <a:schemeClr val="accent3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AE0EB6-4190-4532-99E8-9FA4487F8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5AC356E-3879-42DC-A253-17BB63727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930125"/>
            <a:ext cx="11029615" cy="4672061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00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Turbinenschaufel aus dem 3D-Drucker </a:t>
            </a:r>
            <a:r>
              <a:rPr lang="de-DE" sz="1000" u="sng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erfolgereich</a:t>
            </a:r>
            <a:r>
              <a:rPr lang="de-DE" sz="100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getestet - INDUSTRIAL </a:t>
            </a:r>
            <a:r>
              <a:rPr lang="de-DE" sz="1000" u="sng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Production</a:t>
            </a:r>
            <a:r>
              <a:rPr lang="de-DE" sz="100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ONLINE (industrial-production.de)</a:t>
            </a:r>
            <a:r>
              <a:rPr lang="de-DE" sz="1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r>
              <a:rPr lang="de-DE" sz="100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Einkristall-Gießen - Einkristall-Gusstechnik für große Gasturbinenschaufeln - </a:t>
            </a:r>
            <a:r>
              <a:rPr lang="de-DE" sz="1000" u="sng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Innovations</a:t>
            </a:r>
            <a:r>
              <a:rPr lang="de-DE" sz="100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Report (innovations-report.de)</a:t>
            </a:r>
            <a:endParaRPr lang="de-DE" sz="1000" u="sng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00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Vom Metallpulver zum Flugzeugtriebwerk › Department Werkstoffwissenschaften (fau.de)</a:t>
            </a:r>
            <a:endParaRPr lang="de-DE" sz="1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00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3D-Druck: Die stille Revolution (zukunftsinstitut.de)</a:t>
            </a:r>
            <a:endParaRPr lang="de-DE" sz="10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00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3D </a:t>
            </a:r>
            <a:r>
              <a:rPr lang="de-DE" sz="1000" u="sng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Printing</a:t>
            </a:r>
            <a:r>
              <a:rPr lang="de-DE" sz="100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Service | FDM, SLA, MJF, SLS &amp; DMLS | </a:t>
            </a:r>
            <a:r>
              <a:rPr lang="de-DE" sz="1000" u="sng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Plastic</a:t>
            </a:r>
            <a:r>
              <a:rPr lang="de-DE" sz="100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and </a:t>
            </a:r>
            <a:r>
              <a:rPr lang="de-DE" sz="1000" u="sng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Metal</a:t>
            </a:r>
            <a:r>
              <a:rPr lang="de-DE" sz="100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Parts - </a:t>
            </a:r>
            <a:r>
              <a:rPr lang="de-DE" sz="1000" u="sng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PCBWay</a:t>
            </a:r>
            <a:endParaRPr lang="de-DE" sz="1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Uptis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der 3D-gedruckte,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luftlose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Autoreifen von Michelin und GM - 3Dnatives</a:t>
            </a:r>
            <a:endParaRPr lang="de-DE" sz="1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Titanfelge aus dem Drucker - die HRE3D+Titanfelgen</a:t>
            </a:r>
            <a:endParaRPr lang="de-DE" sz="1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https://www.ioew.de/fileadmin/_migrated/tx_ukioewdb/IOEW_SR_206_Dezentrale_Produktion_3D-Druck_und_Nachhaltigkeit.pdf</a:t>
            </a:r>
            <a:endParaRPr lang="de-DE" sz="1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https://ipl-mag.de/ipl-magazin-rubriken/scm-daten/536-potenziale-und-trends-im-3d-druck,%20zuletzt%20gepr%C3%BCft%20am%2010.04.2017</a:t>
            </a:r>
            <a:endParaRPr lang="de-DE" sz="1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https://www.ingenieur.de/technik/fachbereiche/3d-druck/stahlbruecke-in-amsterdam-robotern-ort-ausgedruckt/</a:t>
            </a:r>
            <a:endParaRPr lang="de-DE" sz="1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https://www.sueddeutsche.de/kolumne/3d-druck-neubau-1.5222571</a:t>
            </a:r>
            <a:endParaRPr lang="de-DE" sz="1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https://netzkonstrukteur.de/fertigungstechnik/3d-druck/</a:t>
            </a:r>
            <a:endParaRPr lang="de-DE" sz="1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https://www.3d-grenzenlos.de/magazin/thema/bioprinting/</a:t>
            </a:r>
            <a:endParaRPr lang="de-DE" sz="1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https://www.iph-hannover.de/de/dienstleistungen/fertigungsverfahren/additive-fertigung/</a:t>
            </a:r>
            <a:endParaRPr lang="de-DE" sz="1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https://www.businessinsider.de/panorama/erste-3d-gedruckte-bruecke-in-amsterdam-eroeffnet-2021-7/</a:t>
            </a:r>
            <a:endParaRPr lang="de-DE" sz="1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https://www.westfalenspiegel.de/ein-gedrucktes-haus/</a:t>
            </a:r>
            <a:endParaRPr lang="de-DE" sz="1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https://www.technikneuheiten.com/korallenriff-aus-dem-3d-drucker-soll-die-artenvielfalt-in-hongkongs-gewaessern-retten/</a:t>
            </a:r>
          </a:p>
        </p:txBody>
      </p:sp>
    </p:spTree>
    <p:extLst>
      <p:ext uri="{BB962C8B-B14F-4D97-AF65-F5344CB8AC3E}">
        <p14:creationId xmlns:p14="http://schemas.microsoft.com/office/powerpoint/2010/main" val="414407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rson, die einen Prototyp eines Handschuhs mit einem 3D-Drucker herstellt">
            <a:extLst>
              <a:ext uri="{FF2B5EF4-FFF2-40B4-BE49-F238E27FC236}">
                <a16:creationId xmlns:a16="http://schemas.microsoft.com/office/drawing/2014/main" id="{A63AE3B4-C9D2-40E6-9054-3696DD4C60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saturation sat="92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l="9091" t="18775" b="4616"/>
          <a:stretch/>
        </p:blipFill>
        <p:spPr>
          <a:xfrm>
            <a:off x="0" y="-179604"/>
            <a:ext cx="12191980" cy="685799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8CE5CFA-459F-4DB6-8C43-D6FC1C3C5400}"/>
              </a:ext>
            </a:extLst>
          </p:cNvPr>
          <p:cNvSpPr txBox="1"/>
          <p:nvPr/>
        </p:nvSpPr>
        <p:spPr>
          <a:xfrm>
            <a:off x="4320547" y="747922"/>
            <a:ext cx="649008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bg2">
                    <a:lumMod val="75000"/>
                  </a:schemeClr>
                </a:solidFill>
              </a:rPr>
              <a:t>Einführung( verfahren(additiv), Materialien(Organische Stoffe))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bg2">
                    <a:lumMod val="75000"/>
                  </a:schemeClr>
                </a:solidFill>
              </a:rPr>
              <a:t>Anwendungsbereiche( Medizin, Lebensmittel, Entwicklung,…)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bg2">
                    <a:lumMod val="75000"/>
                  </a:schemeClr>
                </a:solidFill>
              </a:rPr>
              <a:t>Einsatzorte( </a:t>
            </a:r>
            <a:r>
              <a:rPr lang="de-DE" sz="2400" dirty="0" err="1">
                <a:solidFill>
                  <a:schemeClr val="bg2">
                    <a:lumMod val="75000"/>
                  </a:schemeClr>
                </a:solidFill>
              </a:rPr>
              <a:t>zB</a:t>
            </a:r>
            <a:r>
              <a:rPr lang="de-DE" sz="2400" dirty="0">
                <a:solidFill>
                  <a:schemeClr val="bg2">
                    <a:lumMod val="75000"/>
                  </a:schemeClr>
                </a:solidFill>
              </a:rPr>
              <a:t> Baustelle)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bg2">
                    <a:lumMod val="75000"/>
                  </a:schemeClr>
                </a:solidFill>
              </a:rPr>
              <a:t>Print in Place 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de-DE" sz="2400" dirty="0" err="1">
                <a:solidFill>
                  <a:schemeClr val="bg2">
                    <a:lumMod val="75000"/>
                  </a:schemeClr>
                </a:solidFill>
              </a:rPr>
              <a:t>Prototyping</a:t>
            </a:r>
            <a:endParaRPr lang="de-DE" sz="2400" dirty="0">
              <a:solidFill>
                <a:schemeClr val="bg2">
                  <a:lumMod val="75000"/>
                </a:schemeClr>
              </a:solidFill>
            </a:endParaRP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bg2">
                    <a:lumMod val="75000"/>
                  </a:schemeClr>
                </a:solidFill>
              </a:rPr>
              <a:t>Vor und Nachteile in der Produktion 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de-DE" sz="2400" dirty="0" err="1">
                <a:solidFill>
                  <a:schemeClr val="bg2">
                    <a:lumMod val="75000"/>
                  </a:schemeClr>
                </a:solidFill>
              </a:rPr>
              <a:t>Retrospective</a:t>
            </a:r>
            <a:r>
              <a:rPr lang="de-DE" sz="2400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bg2">
                    <a:lumMod val="75000"/>
                  </a:schemeClr>
                </a:solidFill>
              </a:rPr>
              <a:t>Quellen</a:t>
            </a:r>
            <a:br>
              <a:rPr lang="de-DE" sz="2400" dirty="0">
                <a:solidFill>
                  <a:schemeClr val="bg2">
                    <a:lumMod val="75000"/>
                  </a:schemeClr>
                </a:solidFill>
              </a:rPr>
            </a:br>
            <a:endParaRPr lang="de-DE" sz="2400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295B42D-8F7A-46AB-B8FD-EA5A456BBA56}"/>
              </a:ext>
            </a:extLst>
          </p:cNvPr>
          <p:cNvSpPr/>
          <p:nvPr/>
        </p:nvSpPr>
        <p:spPr>
          <a:xfrm>
            <a:off x="369277" y="281354"/>
            <a:ext cx="3412067" cy="6304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2D465B0-1576-49FC-83F3-602B3CC29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13239"/>
            <a:ext cx="3412067" cy="6093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/>
              <a:t>Inhalt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405072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1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16E810-491E-4532-858E-98B8996A6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Einführung 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8E3353E3-012E-4B2E-A281-D5C20D5B9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10" y="2105197"/>
            <a:ext cx="4351026" cy="4469067"/>
          </a:xfrm>
        </p:spPr>
        <p:txBody>
          <a:bodyPr anchor="t"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de-DE" sz="2400" dirty="0">
                <a:solidFill>
                  <a:schemeClr val="bg2"/>
                </a:solidFill>
              </a:rPr>
              <a:t>Verfahren: </a:t>
            </a:r>
          </a:p>
          <a:p>
            <a:pPr>
              <a:spcBef>
                <a:spcPts val="600"/>
              </a:spcBef>
            </a:pPr>
            <a:r>
              <a:rPr lang="de-DE" sz="2400" dirty="0">
                <a:solidFill>
                  <a:schemeClr val="bg1"/>
                </a:solidFill>
              </a:rPr>
              <a:t>	Laserauftragsschweißen</a:t>
            </a:r>
          </a:p>
          <a:p>
            <a:pPr>
              <a:spcBef>
                <a:spcPts val="600"/>
              </a:spcBef>
            </a:pPr>
            <a:r>
              <a:rPr lang="de-DE" sz="2400" dirty="0">
                <a:solidFill>
                  <a:schemeClr val="bg1"/>
                </a:solidFill>
              </a:rPr>
              <a:t>	Selektives Laserschmelzen</a:t>
            </a:r>
          </a:p>
          <a:p>
            <a:pPr>
              <a:spcBef>
                <a:spcPts val="600"/>
              </a:spcBef>
            </a:pPr>
            <a:r>
              <a:rPr lang="de-DE" sz="2400" dirty="0">
                <a:solidFill>
                  <a:schemeClr val="bg1"/>
                </a:solidFill>
              </a:rPr>
              <a:t>	Selektives Lasersintern</a:t>
            </a:r>
          </a:p>
          <a:p>
            <a:pPr>
              <a:spcBef>
                <a:spcPts val="600"/>
              </a:spcBef>
            </a:pPr>
            <a:r>
              <a:rPr lang="de-DE" sz="2400" dirty="0">
                <a:solidFill>
                  <a:schemeClr val="bg1"/>
                </a:solidFill>
              </a:rPr>
              <a:t>	</a:t>
            </a:r>
            <a:r>
              <a:rPr lang="de-DE" sz="2400" dirty="0">
                <a:solidFill>
                  <a:srgbClr val="92D050"/>
                </a:solidFill>
              </a:rPr>
              <a:t>3D-Druck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4A5303B-6D02-4E7B-A1C0-78C1B4003790}"/>
              </a:ext>
            </a:extLst>
          </p:cNvPr>
          <p:cNvSpPr txBox="1"/>
          <p:nvPr/>
        </p:nvSpPr>
        <p:spPr>
          <a:xfrm>
            <a:off x="9359039" y="1890117"/>
            <a:ext cx="3949901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de-DE" sz="2400" dirty="0">
                <a:solidFill>
                  <a:schemeClr val="bg2"/>
                </a:solidFill>
              </a:rPr>
              <a:t>Materialien: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bg2"/>
                </a:solidFill>
              </a:rPr>
              <a:t>	Kunststoffe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bg2"/>
                </a:solidFill>
              </a:rPr>
              <a:t>	Metalle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bg2"/>
                </a:solidFill>
              </a:rPr>
              <a:t>	Keramik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bg2"/>
                </a:solidFill>
              </a:rPr>
              <a:t>	Beton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bg2"/>
                </a:solidFill>
              </a:rPr>
              <a:t>	</a:t>
            </a:r>
            <a:r>
              <a:rPr lang="de-DE" sz="2400" dirty="0">
                <a:solidFill>
                  <a:schemeClr val="bg1"/>
                </a:solidFill>
              </a:rPr>
              <a:t>Organisch Stoffe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D74F4B3-19F2-44A5-A699-CFDFC66D2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73281"/>
            <a:ext cx="1052508" cy="365125"/>
          </a:xfrm>
        </p:spPr>
        <p:txBody>
          <a:bodyPr/>
          <a:lstStyle/>
          <a:p>
            <a:pPr rtl="0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9750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015"/>
                    </a14:imgEffect>
                    <a14:imgEffect>
                      <a14:saturation sat="72000"/>
                    </a14:imgEffect>
                    <a14:imgEffect>
                      <a14:brightnessContrast bright="-15000" contrast="-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590B8F-8300-4940-9246-AE0D81D03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Anwendungsbereiche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Inhaltsplatzhalter 6" descr="Goldmünzen">
                <a:extLst>
                  <a:ext uri="{FF2B5EF4-FFF2-40B4-BE49-F238E27FC236}">
                    <a16:creationId xmlns:a16="http://schemas.microsoft.com/office/drawing/2014/main" id="{02C59D61-0E54-48F2-BFB4-B211CEA34F89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84730976"/>
                  </p:ext>
                </p:extLst>
              </p:nvPr>
            </p:nvGraphicFramePr>
            <p:xfrm>
              <a:off x="627028" y="1887941"/>
              <a:ext cx="1990315" cy="170462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90315" cy="1704624"/>
                    </a:xfrm>
                    <a:prstGeom prst="rect">
                      <a:avLst/>
                    </a:prstGeom>
                  </am3d:spPr>
                  <am3d:camera>
                    <am3d:pos x="0" y="0" z="663161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3461" d="1000000"/>
                    <am3d:preTrans dx="723681" dy="-10108787" dz="6133181"/>
                    <am3d:scale>
                      <am3d:sx n="1000000" d="1000000"/>
                      <am3d:sy n="1000000" d="1000000"/>
                      <am3d:sz n="1000000" d="1000000"/>
                    </am3d:scale>
                    <am3d:rot ax="9455781" ay="-2280169" az="-994549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7140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Inhaltsplatzhalter 6" descr="Goldmünzen">
                <a:extLst>
                  <a:ext uri="{FF2B5EF4-FFF2-40B4-BE49-F238E27FC236}">
                    <a16:creationId xmlns:a16="http://schemas.microsoft.com/office/drawing/2014/main" id="{02C59D61-0E54-48F2-BFB4-B211CEA34F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7028" y="1887941"/>
                <a:ext cx="1990315" cy="17046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-Modell 9" descr="Zahnräder">
                <a:extLst>
                  <a:ext uri="{FF2B5EF4-FFF2-40B4-BE49-F238E27FC236}">
                    <a16:creationId xmlns:a16="http://schemas.microsoft.com/office/drawing/2014/main" id="{EC703085-E4C7-4495-8BF9-0AD23FDA2D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9119196"/>
                  </p:ext>
                </p:extLst>
              </p:nvPr>
            </p:nvGraphicFramePr>
            <p:xfrm>
              <a:off x="3520266" y="2060724"/>
              <a:ext cx="1674459" cy="1593305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674459" cy="1593305"/>
                    </a:xfrm>
                    <a:prstGeom prst="rect">
                      <a:avLst/>
                    </a:prstGeom>
                    <a:solidFill>
                      <a:schemeClr val="accent2">
                        <a:lumMod val="60000"/>
                        <a:lumOff val="40000"/>
                      </a:schemeClr>
                    </a:solidFill>
                    <a:effectLst>
                      <a:outerShdw blurRad="50800" dist="38100" dir="2700000" algn="tl" rotWithShape="0">
                        <a:schemeClr val="tx1">
                          <a:lumMod val="95000"/>
                          <a:lumOff val="5000"/>
                          <a:alpha val="40000"/>
                        </a:schemeClr>
                      </a:outerShdw>
                    </a:effectLst>
                  </am3d:spPr>
                  <am3d:camera>
                    <am3d:pos x="0" y="0" z="668769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738" d="1000000"/>
                    <am3d:preTrans dx="-789646" dy="-17760404" dz="716199"/>
                    <am3d:scale>
                      <am3d:sx n="1000000" d="1000000"/>
                      <am3d:sy n="1000000" d="1000000"/>
                      <am3d:sz n="1000000" d="1000000"/>
                    </am3d:scale>
                    <am3d:rot ax="1524155" ay="-1011046" az="-47028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2452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-Modell 9" descr="Zahnräder">
                <a:extLst>
                  <a:ext uri="{FF2B5EF4-FFF2-40B4-BE49-F238E27FC236}">
                    <a16:creationId xmlns:a16="http://schemas.microsoft.com/office/drawing/2014/main" id="{EC703085-E4C7-4495-8BF9-0AD23FDA2D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20266" y="2060724"/>
                <a:ext cx="1674459" cy="159330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schemeClr val="tx1">
                    <a:lumMod val="95000"/>
                    <a:lumOff val="5000"/>
                    <a:alpha val="40000"/>
                  </a:schemeClr>
                </a:outerShdw>
              </a:effectLst>
            </p:spPr>
          </p:pic>
        </mc:Fallback>
      </mc:AlternateContent>
      <p:pic>
        <p:nvPicPr>
          <p:cNvPr id="12" name="Grafik 11" descr="Pfeil nach rechts mit einfarbiger Füllung">
            <a:extLst>
              <a:ext uri="{FF2B5EF4-FFF2-40B4-BE49-F238E27FC236}">
                <a16:creationId xmlns:a16="http://schemas.microsoft.com/office/drawing/2014/main" id="{BDD92E61-3A01-45C5-958E-F4C5E1E3A8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63622" y="2400177"/>
            <a:ext cx="914400" cy="914400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8750" h="139700" prst="divot"/>
            <a:bevelB prst="angle"/>
          </a:sp3d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D2B35F6E-5B8A-472E-9FBF-D17C32A9FF80}"/>
              </a:ext>
            </a:extLst>
          </p:cNvPr>
          <p:cNvSpPr txBox="1"/>
          <p:nvPr/>
        </p:nvSpPr>
        <p:spPr>
          <a:xfrm>
            <a:off x="5868495" y="2740253"/>
            <a:ext cx="4747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Werden dort eingesetzt wo sie Sich rentieren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Wo „nur“ die Additive Fertigung möglich ist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Forschung &amp; Entwicklung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237F396-2077-4117-9834-B90284817A58}"/>
              </a:ext>
            </a:extLst>
          </p:cNvPr>
          <p:cNvSpPr txBox="1"/>
          <p:nvPr/>
        </p:nvSpPr>
        <p:spPr>
          <a:xfrm>
            <a:off x="990600" y="4245429"/>
            <a:ext cx="255390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Ersatzteile Bau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Medizin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Bauwesen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Lebensmittelindustrie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Militär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20000"/>
                    <a:lumOff val="80000"/>
                  </a:schemeClr>
                </a:solidFill>
              </a:rPr>
              <a:t>Kunst/Design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17" name="Grafik 16" descr="Ein Bild, das Transport, Waffe, Rad enthält.&#10;&#10;Automatisch generierte Beschreibung">
            <a:extLst>
              <a:ext uri="{FF2B5EF4-FFF2-40B4-BE49-F238E27FC236}">
                <a16:creationId xmlns:a16="http://schemas.microsoft.com/office/drawing/2014/main" id="{D53B0A8B-F234-4301-88F0-B2A09E661C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95655" y="3806932"/>
            <a:ext cx="4096696" cy="2304391"/>
          </a:xfrm>
          <a:prstGeom prst="rect">
            <a:avLst/>
          </a:prstGeom>
          <a:effectLst>
            <a:outerShdw blurRad="50800" dist="1778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1F3F7B0-9430-4A38-9F5B-F2D2BD6AA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73281"/>
            <a:ext cx="1052508" cy="365125"/>
          </a:xfrm>
        </p:spPr>
        <p:txBody>
          <a:bodyPr/>
          <a:lstStyle/>
          <a:p>
            <a:pPr rtl="0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495248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50000"/>
                <a:lumOff val="50000"/>
              </a:schemeClr>
            </a:gs>
            <a:gs pos="74000">
              <a:schemeClr val="accent1">
                <a:lumMod val="40000"/>
                <a:lumOff val="60000"/>
              </a:schemeClr>
            </a:gs>
            <a:gs pos="83000">
              <a:schemeClr val="accent1">
                <a:lumMod val="60000"/>
                <a:lumOff val="40000"/>
              </a:schemeClr>
            </a:gs>
            <a:gs pos="100000">
              <a:schemeClr val="accent3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B0BB4E-5364-447F-ADEF-5B3695DD1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Anwendungsbereiche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33EA8C-C8AC-47A8-808A-3A0745A50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6514200" cy="4246885"/>
          </a:xfrm>
        </p:spPr>
        <p:txBody>
          <a:bodyPr anchor="t"/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Kleinserien 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Individualisierte-/oft angepasste Produkte (Variantenvielfalt)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Schnelles Agieren 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Komplexteil Geometrie 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0AA6F0E-775F-4305-B351-80179D8B7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86" y="3940114"/>
            <a:ext cx="3964447" cy="2070008"/>
          </a:xfrm>
          <a:prstGeom prst="rect">
            <a:avLst/>
          </a:prstGeom>
        </p:spPr>
      </p:pic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013CCBB1-F4C8-495D-B1E8-ACBBF0283CC1}"/>
              </a:ext>
            </a:extLst>
          </p:cNvPr>
          <p:cNvSpPr/>
          <p:nvPr/>
        </p:nvSpPr>
        <p:spPr>
          <a:xfrm>
            <a:off x="6289158" y="2291315"/>
            <a:ext cx="669851" cy="978195"/>
          </a:xfrm>
          <a:prstGeom prst="rightBrace">
            <a:avLst>
              <a:gd name="adj1" fmla="val 8333"/>
              <a:gd name="adj2" fmla="val 48913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BC90EF2-BC90-4FD5-91BF-CF9643237040}"/>
              </a:ext>
            </a:extLst>
          </p:cNvPr>
          <p:cNvSpPr txBox="1"/>
          <p:nvPr/>
        </p:nvSpPr>
        <p:spPr>
          <a:xfrm>
            <a:off x="6959009" y="2595746"/>
            <a:ext cx="5033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Kleine Stückzahlen, schnelle Lösung = gute Rendite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C04ADFA-19C8-4BDE-9DA3-B34960433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de-DE" noProof="0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599669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50000"/>
                <a:lumOff val="50000"/>
              </a:schemeClr>
            </a:gs>
            <a:gs pos="74000">
              <a:schemeClr val="accent1">
                <a:lumMod val="40000"/>
                <a:lumOff val="60000"/>
              </a:schemeClr>
            </a:gs>
            <a:gs pos="83000">
              <a:schemeClr val="accent1">
                <a:lumMod val="60000"/>
                <a:lumOff val="40000"/>
              </a:schemeClr>
            </a:gs>
            <a:gs pos="100000">
              <a:schemeClr val="accent3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1">
            <a:extLst>
              <a:ext uri="{FF2B5EF4-FFF2-40B4-BE49-F238E27FC236}">
                <a16:creationId xmlns:a16="http://schemas.microsoft.com/office/drawing/2014/main" id="{8F404549-B4DC-481C-926C-DED3EF1C5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3">
            <a:extLst>
              <a:ext uri="{FF2B5EF4-FFF2-40B4-BE49-F238E27FC236}">
                <a16:creationId xmlns:a16="http://schemas.microsoft.com/office/drawing/2014/main" id="{1E8FD5CD-351E-4B06-8B78-BD5102D00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4C87AC-5402-4539-83D6-0B7D1A073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>
            <a:normAutofit/>
          </a:bodyPr>
          <a:lstStyle/>
          <a:p>
            <a:r>
              <a:rPr lang="de-DE" sz="2000"/>
              <a:t>Anwendungsbereiche -Komplexteil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D72D475-0F6F-4E1E-955E-94DFE3FF0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1964168"/>
            <a:ext cx="3409782" cy="4036582"/>
          </a:xfrm>
        </p:spPr>
        <p:txBody>
          <a:bodyPr anchor="t"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Additiv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r>
              <a:rPr lang="en-US" dirty="0" err="1">
                <a:solidFill>
                  <a:schemeClr val="bg1"/>
                </a:solidFill>
              </a:rPr>
              <a:t>Bessere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Kühleigenschaften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durch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unbegrenzte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Geometrie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Kornfehlerfreies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Kernmaterial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Oberflächenfehler</a:t>
            </a:r>
            <a:r>
              <a:rPr lang="en-US" dirty="0">
                <a:solidFill>
                  <a:schemeClr val="bg1"/>
                </a:solidFill>
              </a:rPr>
              <a:t>!</a:t>
            </a:r>
          </a:p>
          <a:p>
            <a:r>
              <a:rPr lang="en-US" dirty="0" err="1">
                <a:solidFill>
                  <a:schemeClr val="bg1"/>
                </a:solidFill>
              </a:rPr>
              <a:t>Glühen</a:t>
            </a:r>
            <a:r>
              <a:rPr lang="en-US" dirty="0">
                <a:solidFill>
                  <a:schemeClr val="bg1"/>
                </a:solidFill>
              </a:rPr>
              <a:t> von ~20h auf ~1h </a:t>
            </a:r>
            <a:r>
              <a:rPr lang="en-US" dirty="0" err="1">
                <a:solidFill>
                  <a:schemeClr val="bg1"/>
                </a:solidFill>
              </a:rPr>
              <a:t>reduziert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Konventionell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dirty="0" err="1">
                <a:solidFill>
                  <a:schemeClr val="bg1"/>
                </a:solidFill>
              </a:rPr>
              <a:t>Guss</a:t>
            </a:r>
            <a:r>
              <a:rPr lang="en-US" dirty="0">
                <a:solidFill>
                  <a:schemeClr val="bg1"/>
                </a:solidFill>
              </a:rPr>
              <a:t>):</a:t>
            </a:r>
          </a:p>
          <a:p>
            <a:r>
              <a:rPr lang="en-US" dirty="0" err="1">
                <a:solidFill>
                  <a:schemeClr val="bg1"/>
                </a:solidFill>
              </a:rPr>
              <a:t>Guss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wird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häufig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spanend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nachbearbeitet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 err="1">
                <a:solidFill>
                  <a:schemeClr val="bg1"/>
                </a:solidFill>
              </a:rPr>
              <a:t>Geometrie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begrenzt</a:t>
            </a:r>
            <a:r>
              <a:rPr lang="en-US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EB18199-86A8-4E88-9BF2-6B4A8D5DD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6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39150" y="1057511"/>
            <a:ext cx="3359340" cy="4742977"/>
          </a:xfrm>
          <a:prstGeom prst="rect">
            <a:avLst/>
          </a:prstGeom>
          <a:noFill/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52387EEE-065B-4D04-9F68-7A34A90931A8}"/>
              </a:ext>
            </a:extLst>
          </p:cNvPr>
          <p:cNvSpPr txBox="1"/>
          <p:nvPr/>
        </p:nvSpPr>
        <p:spPr>
          <a:xfrm>
            <a:off x="4127758" y="1209056"/>
            <a:ext cx="46237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Problemstellung:</a:t>
            </a:r>
          </a:p>
          <a:p>
            <a:endParaRPr lang="de-DE" dirty="0"/>
          </a:p>
          <a:p>
            <a:r>
              <a:rPr lang="de-DE" dirty="0"/>
              <a:t>Hitze bis ~2000</a:t>
            </a: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</a:rPr>
              <a:t>℃	    </a:t>
            </a:r>
            <a:r>
              <a:rPr lang="de-DE" dirty="0" err="1">
                <a:latin typeface="DengXian" panose="02010600030101010101" pitchFamily="2" charset="-122"/>
                <a:ea typeface="DengXian" panose="02010600030101010101" pitchFamily="2" charset="-122"/>
              </a:rPr>
              <a:t>Korngrenzenfließen</a:t>
            </a: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</a:rPr>
              <a:t> Hohe Krafteinwirkung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br>
              <a:rPr lang="de-DE" dirty="0">
                <a:latin typeface="DengXian" panose="02010600030101010101" pitchFamily="2" charset="-122"/>
                <a:ea typeface="DengXian" panose="02010600030101010101" pitchFamily="2" charset="-122"/>
              </a:rPr>
            </a:b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</a:rPr>
              <a:t>Lösung: </a:t>
            </a:r>
            <a:r>
              <a:rPr lang="de-DE" b="1" dirty="0">
                <a:latin typeface="DengXian" panose="02010600030101010101" pitchFamily="2" charset="-122"/>
                <a:ea typeface="DengXian" panose="02010600030101010101" pitchFamily="2" charset="-122"/>
              </a:rPr>
              <a:t>Einkristalle</a:t>
            </a: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br>
              <a:rPr lang="de-DE" dirty="0">
                <a:latin typeface="DengXian" panose="02010600030101010101" pitchFamily="2" charset="-122"/>
                <a:ea typeface="DengXian" panose="02010600030101010101" pitchFamily="2" charset="-122"/>
              </a:rPr>
            </a:br>
            <a:endParaRPr lang="de-DE" dirty="0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7DF999C-6A82-413B-A43F-F70FB590DE96}"/>
              </a:ext>
            </a:extLst>
          </p:cNvPr>
          <p:cNvCxnSpPr/>
          <p:nvPr/>
        </p:nvCxnSpPr>
        <p:spPr>
          <a:xfrm>
            <a:off x="5920509" y="1964168"/>
            <a:ext cx="350982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F282F61-2CE4-46CB-8333-7FB60DED9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de-DE" noProof="0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944504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drinnen, Ausrüstung, schmutzig enthält.&#10;&#10;Automatisch generierte Beschreibung">
            <a:extLst>
              <a:ext uri="{FF2B5EF4-FFF2-40B4-BE49-F238E27FC236}">
                <a16:creationId xmlns:a16="http://schemas.microsoft.com/office/drawing/2014/main" id="{76AF449F-A624-4C9A-9800-0C1B4F10EC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64" r="11255"/>
          <a:stretch/>
        </p:blipFill>
        <p:spPr>
          <a:xfrm>
            <a:off x="-691515" y="-189037"/>
            <a:ext cx="9663433" cy="7144633"/>
          </a:xfrm>
          <a:prstGeom prst="rect">
            <a:avLst/>
          </a:prstGeom>
        </p:spPr>
      </p:pic>
      <p:pic>
        <p:nvPicPr>
          <p:cNvPr id="5" name="Grafik 4" descr="Ein Bild, das Gebäude enthält.&#10;&#10;Automatisch generierte Beschreibung">
            <a:extLst>
              <a:ext uri="{FF2B5EF4-FFF2-40B4-BE49-F238E27FC236}">
                <a16:creationId xmlns:a16="http://schemas.microsoft.com/office/drawing/2014/main" id="{069BA72E-C4B4-482D-A6CE-E435D6BFF3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53" r="20972"/>
          <a:stretch/>
        </p:blipFill>
        <p:spPr>
          <a:xfrm>
            <a:off x="7485187" y="-461108"/>
            <a:ext cx="4824503" cy="437990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0E164EF-80C0-420E-ADC0-88D5617E3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1"/>
            <a:ext cx="3703320" cy="5935131"/>
            <a:chOff x="438068" y="457201"/>
            <a:chExt cx="3703320" cy="593513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82CEFD-91C9-42D6-9C50-DF3C7D3FC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41102"/>
              <a:ext cx="3702134" cy="5751230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439930-3E3B-4B4E-8742-E3254C93B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1"/>
              <a:ext cx="370332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9F5F6B6-52EB-4F47-AFB7-7A75C78E8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926" y="801969"/>
            <a:ext cx="3386781" cy="13627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Einsatzorte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FEAABBA-EC7C-4C6D-98F1-EDC9260CE1BF}"/>
              </a:ext>
            </a:extLst>
          </p:cNvPr>
          <p:cNvSpPr txBox="1"/>
          <p:nvPr/>
        </p:nvSpPr>
        <p:spPr>
          <a:xfrm>
            <a:off x="581193" y="2336482"/>
            <a:ext cx="3404514" cy="3499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	</a:t>
            </a:r>
            <a:r>
              <a:rPr lang="en-US">
                <a:solidFill>
                  <a:srgbClr val="FFFFFF"/>
                </a:solidFill>
              </a:rPr>
              <a:t>Erste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>
                <a:solidFill>
                  <a:srgbClr val="FFFFFF"/>
                </a:solidFill>
              </a:rPr>
              <a:t>gedruckte</a:t>
            </a:r>
            <a:r>
              <a:rPr lang="en-US" dirty="0">
                <a:solidFill>
                  <a:srgbClr val="FFFFFF"/>
                </a:solidFill>
              </a:rPr>
              <a:t> Brücke in 	Amsterdam </a:t>
            </a:r>
            <a:r>
              <a:rPr lang="en-US">
                <a:solidFill>
                  <a:srgbClr val="FFFFFF"/>
                </a:solidFill>
              </a:rPr>
              <a:t>aus</a:t>
            </a:r>
            <a:r>
              <a:rPr lang="en-US" dirty="0">
                <a:solidFill>
                  <a:srgbClr val="FFFFFF"/>
                </a:solidFill>
              </a:rPr>
              <a:t> Stahl            	( </a:t>
            </a:r>
            <a:r>
              <a:rPr lang="en-US">
                <a:solidFill>
                  <a:srgbClr val="FFFFFF"/>
                </a:solidFill>
              </a:rPr>
              <a:t>Juli</a:t>
            </a:r>
            <a:r>
              <a:rPr lang="en-US" dirty="0">
                <a:solidFill>
                  <a:srgbClr val="FFFFFF"/>
                </a:solidFill>
              </a:rPr>
              <a:t>	2021)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	</a:t>
            </a:r>
            <a:r>
              <a:rPr lang="en-US">
                <a:solidFill>
                  <a:srgbClr val="FFFFFF"/>
                </a:solidFill>
              </a:rPr>
              <a:t>Erstes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>
                <a:solidFill>
                  <a:srgbClr val="FFFFFF"/>
                </a:solidFill>
              </a:rPr>
              <a:t>gedrucktes</a:t>
            </a:r>
            <a:r>
              <a:rPr lang="en-US" dirty="0">
                <a:solidFill>
                  <a:srgbClr val="FFFFFF"/>
                </a:solidFill>
              </a:rPr>
              <a:t>, 	</a:t>
            </a:r>
            <a:r>
              <a:rPr lang="en-US">
                <a:solidFill>
                  <a:srgbClr val="FFFFFF"/>
                </a:solidFill>
              </a:rPr>
              <a:t>zweigeschossiges</a:t>
            </a:r>
            <a:r>
              <a:rPr lang="en-US" dirty="0">
                <a:solidFill>
                  <a:srgbClr val="FFFFFF"/>
                </a:solidFill>
              </a:rPr>
              <a:t> 	</a:t>
            </a:r>
            <a:r>
              <a:rPr lang="en-US">
                <a:solidFill>
                  <a:srgbClr val="FFFFFF"/>
                </a:solidFill>
              </a:rPr>
              <a:t>Einfamilienhaus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>
                <a:solidFill>
                  <a:srgbClr val="FFFFFF"/>
                </a:solidFill>
              </a:rPr>
              <a:t>aus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>
                <a:solidFill>
                  <a:srgbClr val="FFFFFF"/>
                </a:solidFill>
              </a:rPr>
              <a:t>Beton</a:t>
            </a:r>
            <a:r>
              <a:rPr lang="en-US" dirty="0">
                <a:solidFill>
                  <a:srgbClr val="FFFFFF"/>
                </a:solidFill>
              </a:rPr>
              <a:t> 	( </a:t>
            </a:r>
            <a:r>
              <a:rPr lang="en-US">
                <a:solidFill>
                  <a:srgbClr val="FFFFFF"/>
                </a:solidFill>
              </a:rPr>
              <a:t>Juli</a:t>
            </a:r>
            <a:r>
              <a:rPr lang="en-US" dirty="0">
                <a:solidFill>
                  <a:srgbClr val="FFFFFF"/>
                </a:solidFill>
              </a:rPr>
              <a:t> 2021)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	</a:t>
            </a:r>
            <a:r>
              <a:rPr lang="en-US">
                <a:solidFill>
                  <a:srgbClr val="FFFFFF"/>
                </a:solidFill>
              </a:rPr>
              <a:t>Korallenriffe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>
                <a:solidFill>
                  <a:srgbClr val="FFFFFF"/>
                </a:solidFill>
              </a:rPr>
              <a:t>aus</a:t>
            </a:r>
            <a:r>
              <a:rPr lang="en-US" dirty="0">
                <a:solidFill>
                  <a:srgbClr val="FFFFFF"/>
                </a:solidFill>
              </a:rPr>
              <a:t> Ton in 	Hongkong </a:t>
            </a:r>
            <a:r>
              <a:rPr lang="en-US">
                <a:solidFill>
                  <a:srgbClr val="FFFFFF"/>
                </a:solidFill>
              </a:rPr>
              <a:t>( August 2020)</a:t>
            </a:r>
            <a:endParaRPr lang="en-US" dirty="0">
              <a:solidFill>
                <a:srgbClr val="FFFFFF"/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DDC790-0ACE-49B8-9553-4D0FF1060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3983" y="3383280"/>
            <a:ext cx="4678017" cy="9144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136CBB-EDCB-42E7-888D-2A628ECC3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1429" y="-460"/>
            <a:ext cx="9144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 descr="Ein Bild, das Meeresgrund enthält.&#10;&#10;Automatisch generierte Beschreibung">
            <a:extLst>
              <a:ext uri="{FF2B5EF4-FFF2-40B4-BE49-F238E27FC236}">
                <a16:creationId xmlns:a16="http://schemas.microsoft.com/office/drawing/2014/main" id="{2E6AED68-1E0A-4B48-9722-AF3A9E8450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15" r="2" b="2"/>
          <a:stretch/>
        </p:blipFill>
        <p:spPr>
          <a:xfrm>
            <a:off x="7602869" y="3474720"/>
            <a:ext cx="4589131" cy="3382820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A12B6A-AD46-481B-AC66-E32E85B99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de-DE" noProof="0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346344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50000"/>
                <a:lumOff val="50000"/>
              </a:schemeClr>
            </a:gs>
            <a:gs pos="74000">
              <a:schemeClr val="accent1">
                <a:lumMod val="40000"/>
                <a:lumOff val="60000"/>
              </a:schemeClr>
            </a:gs>
            <a:gs pos="83000">
              <a:schemeClr val="accent1">
                <a:lumMod val="60000"/>
                <a:lumOff val="40000"/>
              </a:schemeClr>
            </a:gs>
            <a:gs pos="100000">
              <a:schemeClr val="accent3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645CEA-9B58-4502-A873-142F2D4CB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Print in </a:t>
            </a:r>
            <a:r>
              <a:rPr lang="de-DE" dirty="0" err="1"/>
              <a:t>place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3F0057-45FF-4074-A348-AEA139282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de-DE" dirty="0"/>
              <a:t>Macht möglich was Konventionelle Fertigung nicht kann oder auch nicht?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028" name="Picture 4" descr="3. Teil - Das Planetengetriebe">
            <a:extLst>
              <a:ext uri="{FF2B5EF4-FFF2-40B4-BE49-F238E27FC236}">
                <a16:creationId xmlns:a16="http://schemas.microsoft.com/office/drawing/2014/main" id="{76079526-8EC2-488E-91C4-76E8E37AC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049" y="2664095"/>
            <a:ext cx="1959076" cy="146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CN3D Sigma R19 Review by All3DP - Thinglab">
            <a:extLst>
              <a:ext uri="{FF2B5EF4-FFF2-40B4-BE49-F238E27FC236}">
                <a16:creationId xmlns:a16="http://schemas.microsoft.com/office/drawing/2014/main" id="{25243585-E5EE-4AB4-83EF-F3C38C52A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87" y="2664095"/>
            <a:ext cx="2198406" cy="146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DC0130ED-0CFE-43D8-9CA7-5D0CC013AB85}"/>
              </a:ext>
            </a:extLst>
          </p:cNvPr>
          <p:cNvCxnSpPr/>
          <p:nvPr/>
        </p:nvCxnSpPr>
        <p:spPr>
          <a:xfrm>
            <a:off x="3222070" y="3301999"/>
            <a:ext cx="7204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Multiplikationszeichen 5">
            <a:extLst>
              <a:ext uri="{FF2B5EF4-FFF2-40B4-BE49-F238E27FC236}">
                <a16:creationId xmlns:a16="http://schemas.microsoft.com/office/drawing/2014/main" id="{57AEB3AA-38CE-41B7-A00B-DECBBE9422D9}"/>
              </a:ext>
            </a:extLst>
          </p:cNvPr>
          <p:cNvSpPr/>
          <p:nvPr/>
        </p:nvSpPr>
        <p:spPr>
          <a:xfrm>
            <a:off x="3334327" y="3038231"/>
            <a:ext cx="422031" cy="527537"/>
          </a:xfrm>
          <a:prstGeom prst="mathMultiply">
            <a:avLst/>
          </a:prstGeom>
          <a:solidFill>
            <a:srgbClr val="C0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1032" name="Picture 8" descr="Uptis - der 3D-gedruckte, luftlose Autoreifen von Michelin und GM -  3Dnatives">
            <a:extLst>
              <a:ext uri="{FF2B5EF4-FFF2-40B4-BE49-F238E27FC236}">
                <a16:creationId xmlns:a16="http://schemas.microsoft.com/office/drawing/2014/main" id="{31D2A7A1-E5E0-43B9-A29A-F79BF9972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87" y="4858991"/>
            <a:ext cx="2699282" cy="154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itanfelge aus dem Drucker - die HRE3D+Titanfelgen">
            <a:extLst>
              <a:ext uri="{FF2B5EF4-FFF2-40B4-BE49-F238E27FC236}">
                <a16:creationId xmlns:a16="http://schemas.microsoft.com/office/drawing/2014/main" id="{6FD52B0A-B942-423A-9723-6A3BBBD6B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626" y="4581430"/>
            <a:ext cx="2733045" cy="182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828DC92-A4CA-474C-A374-AC5C16224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299" y="5958214"/>
            <a:ext cx="1052508" cy="365125"/>
          </a:xfrm>
        </p:spPr>
        <p:txBody>
          <a:bodyPr/>
          <a:lstStyle/>
          <a:p>
            <a:pPr rtl="0"/>
            <a:r>
              <a:rPr lang="de-DE" noProof="0" dirty="0">
                <a:solidFill>
                  <a:schemeClr val="tx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77721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50000"/>
                <a:lumOff val="50000"/>
              </a:schemeClr>
            </a:gs>
            <a:gs pos="74000">
              <a:schemeClr val="accent1">
                <a:lumMod val="40000"/>
                <a:lumOff val="60000"/>
              </a:schemeClr>
            </a:gs>
            <a:gs pos="83000">
              <a:schemeClr val="accent1">
                <a:lumMod val="60000"/>
                <a:lumOff val="40000"/>
              </a:schemeClr>
            </a:gs>
            <a:gs pos="100000">
              <a:schemeClr val="accent3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ADBD9E9-578E-477C-B9C5-4C51D23003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3000" contras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26877" y="3442421"/>
            <a:ext cx="4948603" cy="341557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3F2589-EAD5-4BFC-8CED-298E1DB27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prototyping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098F6B-0715-42BF-B8F0-577121A37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3445685" cy="3678303"/>
          </a:xfrm>
        </p:spPr>
        <p:txBody>
          <a:bodyPr anchor="t"/>
          <a:lstStyle/>
          <a:p>
            <a:pPr marL="0" indent="0">
              <a:buNone/>
            </a:pPr>
            <a:r>
              <a:rPr lang="de-DE" dirty="0"/>
              <a:t>Warum </a:t>
            </a:r>
            <a:r>
              <a:rPr lang="de-DE" dirty="0" err="1"/>
              <a:t>Prototyping</a:t>
            </a:r>
            <a:r>
              <a:rPr lang="de-DE" dirty="0"/>
              <a:t>?</a:t>
            </a:r>
          </a:p>
          <a:p>
            <a:r>
              <a:rPr lang="de-DE" dirty="0"/>
              <a:t>Visualisierung</a:t>
            </a:r>
          </a:p>
          <a:p>
            <a:r>
              <a:rPr lang="de-DE" dirty="0"/>
              <a:t>Fehler finden</a:t>
            </a:r>
          </a:p>
          <a:p>
            <a:r>
              <a:rPr lang="de-DE" dirty="0"/>
              <a:t>Kürzere Entwicklungszeit</a:t>
            </a:r>
          </a:p>
          <a:p>
            <a:r>
              <a:rPr lang="de-DE" dirty="0"/>
              <a:t>Testen verschiedener Varianten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16D1CD-A8E3-41E8-93D3-9991D8BAA349}"/>
              </a:ext>
            </a:extLst>
          </p:cNvPr>
          <p:cNvSpPr txBox="1"/>
          <p:nvPr/>
        </p:nvSpPr>
        <p:spPr>
          <a:xfrm>
            <a:off x="7552595" y="2265321"/>
            <a:ext cx="41470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Warum 3-D Druck?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de-DE" dirty="0"/>
              <a:t>Werkzeuglose Fertigung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de-DE" dirty="0"/>
              <a:t>Kaum Materialverschwendung 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de-DE" dirty="0"/>
              <a:t>CAD-Modell direkt nutzbar 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endParaRPr lang="de-DE" dirty="0"/>
          </a:p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3B627F1-B5FF-4519-8C3D-F932DDDB3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de-DE" noProof="0" dirty="0">
                <a:solidFill>
                  <a:schemeClr val="tx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5058820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e">
  <a:themeElements>
    <a:clrScheme name="Dividend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e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Glänzend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TM03457464[[fn=Dividende]]</Template>
  <TotalTime>0</TotalTime>
  <Words>582</Words>
  <Application>Microsoft Office PowerPoint</Application>
  <PresentationFormat>Breitbild</PresentationFormat>
  <Paragraphs>127</Paragraphs>
  <Slides>12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9" baseType="lpstr">
      <vt:lpstr>DengXian</vt:lpstr>
      <vt:lpstr>Arial</vt:lpstr>
      <vt:lpstr>Calibri</vt:lpstr>
      <vt:lpstr>Gill Sans MT</vt:lpstr>
      <vt:lpstr>Wingdings</vt:lpstr>
      <vt:lpstr>Wingdings 2</vt:lpstr>
      <vt:lpstr>Dividende</vt:lpstr>
      <vt:lpstr>3D-Druck </vt:lpstr>
      <vt:lpstr>Inhalt</vt:lpstr>
      <vt:lpstr>Einführung </vt:lpstr>
      <vt:lpstr>Anwendungsbereiche</vt:lpstr>
      <vt:lpstr>Anwendungsbereiche</vt:lpstr>
      <vt:lpstr>Anwendungsbereiche -Komplexteil</vt:lpstr>
      <vt:lpstr>Einsatzorte</vt:lpstr>
      <vt:lpstr>Print in place</vt:lpstr>
      <vt:lpstr>prototyping</vt:lpstr>
      <vt:lpstr>Vor und Nachteile </vt:lpstr>
      <vt:lpstr>Retrospective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3D-Druck </dc:title>
  <dc:creator>Tim W</dc:creator>
  <cp:lastModifiedBy>Stefan Möller</cp:lastModifiedBy>
  <cp:revision>20</cp:revision>
  <dcterms:created xsi:type="dcterms:W3CDTF">2021-10-25T14:19:24Z</dcterms:created>
  <dcterms:modified xsi:type="dcterms:W3CDTF">2021-12-13T10:22:03Z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